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7321DB-7A59-437D-BB0C-D4700536D2B7}">
  <a:tblStyle styleId="{B77321DB-7A59-437D-BB0C-D4700536D2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05123fe4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05123fe4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5123fe4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5123fe4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fb14822f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fb14822f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fb14822f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fb14822f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fb14822f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fb14822f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5123fe4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5123fe4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5123fe4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5123fe4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fb1482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fb1482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fb1482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fb1482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fb1482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fb1482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5123fe4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05123fe4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fb1482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fb1482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fb14822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fb14822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fb14822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fb14822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05123fe4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05123fe4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05123fe4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05123fe4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05123fe4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05123fe4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5123fe4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5123fe4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5123fe4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5123fe4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5123f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5123f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5123fe4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5123fe4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0" name="Google Shape;110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T2qjZ5VzwI8" TargetMode="External"/><Relationship Id="rId4" Type="http://schemas.openxmlformats.org/officeDocument/2006/relationships/hyperlink" Target="https://www.youtube.com/watch?v=HZYwftilgVo" TargetMode="External"/><Relationship Id="rId5" Type="http://schemas.openxmlformats.org/officeDocument/2006/relationships/hyperlink" Target="http://www.youtube.com/watch?v=HZYwftilgVo" TargetMode="External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15.jp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252350" y="334004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Ministrantes: Giovana Hister e Lucas Lopes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900"/>
              <a:t>Coordenador: Alexsandro C. Bonatto</a:t>
            </a:r>
            <a:endParaRPr sz="1900"/>
          </a:p>
        </p:txBody>
      </p:sp>
      <p:sp>
        <p:nvSpPr>
          <p:cNvPr id="135" name="Google Shape;135;p13"/>
          <p:cNvSpPr txBox="1"/>
          <p:nvPr>
            <p:ph type="title"/>
          </p:nvPr>
        </p:nvSpPr>
        <p:spPr>
          <a:xfrm>
            <a:off x="252350" y="786175"/>
            <a:ext cx="44877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Sejam bem vindos a oficina de Impressão 3D</a:t>
            </a:r>
            <a:endParaRPr sz="36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75" y="2447700"/>
            <a:ext cx="2655376" cy="14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052550" y="451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400"/>
              <a:t>Repositórios de peças prontas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19530" l="0" r="0" t="0"/>
          <a:stretch/>
        </p:blipFill>
        <p:spPr>
          <a:xfrm>
            <a:off x="1667050" y="1099947"/>
            <a:ext cx="5809901" cy="37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idx="4294967295" type="title"/>
          </p:nvPr>
        </p:nvSpPr>
        <p:spPr>
          <a:xfrm>
            <a:off x="-200850" y="0"/>
            <a:ext cx="4424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Software Simplify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12" y="600900"/>
            <a:ext cx="6264974" cy="42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4294967295" type="title"/>
          </p:nvPr>
        </p:nvSpPr>
        <p:spPr>
          <a:xfrm>
            <a:off x="-200850" y="0"/>
            <a:ext cx="4424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Software Simplify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3799" l="0" r="0" t="0"/>
          <a:stretch/>
        </p:blipFill>
        <p:spPr>
          <a:xfrm>
            <a:off x="1923375" y="734175"/>
            <a:ext cx="5297251" cy="40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4294967295" type="title"/>
          </p:nvPr>
        </p:nvSpPr>
        <p:spPr>
          <a:xfrm>
            <a:off x="-200850" y="0"/>
            <a:ext cx="4424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Software Simplify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863" y="762850"/>
            <a:ext cx="5512279" cy="4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4294967295" type="title"/>
          </p:nvPr>
        </p:nvSpPr>
        <p:spPr>
          <a:xfrm>
            <a:off x="-200850" y="0"/>
            <a:ext cx="4424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Software Simplify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63" y="600900"/>
            <a:ext cx="5502686" cy="42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441250" y="589400"/>
            <a:ext cx="45870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Preenchimento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27251"/>
          <a:stretch/>
        </p:blipFill>
        <p:spPr>
          <a:xfrm>
            <a:off x="342100" y="2071675"/>
            <a:ext cx="6019551" cy="17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285050" y="866775"/>
            <a:ext cx="51258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3600"/>
              <a:t>OFICINA DE</a:t>
            </a:r>
            <a:endParaRPr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3600"/>
              <a:t>CRIAÇÃO COLABORATIVA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5584400" y="47095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5584400" y="274140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5584400" y="1606175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5584400" y="3876625"/>
            <a:ext cx="2537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Prototipagem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694050" y="1288950"/>
            <a:ext cx="2353200" cy="25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Sprint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" name="Google Shape;246;p29"/>
          <p:cNvCxnSpPr>
            <a:stCxn id="245" idx="3"/>
            <a:endCxn id="241" idx="1"/>
          </p:cNvCxnSpPr>
          <p:nvPr/>
        </p:nvCxnSpPr>
        <p:spPr>
          <a:xfrm flipH="1" rot="10800000">
            <a:off x="3047250" y="979050"/>
            <a:ext cx="2537100" cy="1592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>
            <a:stCxn id="245" idx="3"/>
            <a:endCxn id="243" idx="1"/>
          </p:cNvCxnSpPr>
          <p:nvPr/>
        </p:nvCxnSpPr>
        <p:spPr>
          <a:xfrm flipH="1" rot="10800000">
            <a:off x="3047250" y="2114250"/>
            <a:ext cx="2537100" cy="457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>
            <a:stCxn id="245" idx="3"/>
            <a:endCxn id="242" idx="1"/>
          </p:cNvCxnSpPr>
          <p:nvPr/>
        </p:nvCxnSpPr>
        <p:spPr>
          <a:xfrm>
            <a:off x="3047250" y="2571750"/>
            <a:ext cx="2537100" cy="678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>
            <a:stCxn id="245" idx="3"/>
            <a:endCxn id="244" idx="1"/>
          </p:cNvCxnSpPr>
          <p:nvPr/>
        </p:nvCxnSpPr>
        <p:spPr>
          <a:xfrm>
            <a:off x="3047250" y="2571750"/>
            <a:ext cx="2537100" cy="1813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5584400" y="470950"/>
            <a:ext cx="2434500" cy="1016400"/>
          </a:xfrm>
          <a:prstGeom prst="rect">
            <a:avLst/>
          </a:prstGeom>
          <a:solidFill>
            <a:srgbClr val="76A5A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5584400" y="274140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5584400" y="1606175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5584400" y="3876625"/>
            <a:ext cx="2537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Prototipagem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36325" y="681600"/>
            <a:ext cx="2910900" cy="3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Quais são os problemas existentes no campus que você acha que poderiam ser resolvidos com uma peça 3D?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Anote um problema por post it. (5 minutos)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Escolham qual o problema mais representativo para o grupo. (5 minutos)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Apresentem o problema. 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cxnSp>
        <p:nvCxnSpPr>
          <p:cNvPr id="259" name="Google Shape;259;p30"/>
          <p:cNvCxnSpPr>
            <a:stCxn id="258" idx="3"/>
            <a:endCxn id="254" idx="1"/>
          </p:cNvCxnSpPr>
          <p:nvPr/>
        </p:nvCxnSpPr>
        <p:spPr>
          <a:xfrm flipH="1" rot="10800000">
            <a:off x="3047225" y="979050"/>
            <a:ext cx="2537100" cy="1592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0"/>
          <p:cNvCxnSpPr>
            <a:stCxn id="258" idx="3"/>
            <a:endCxn id="256" idx="1"/>
          </p:cNvCxnSpPr>
          <p:nvPr/>
        </p:nvCxnSpPr>
        <p:spPr>
          <a:xfrm flipH="1" rot="10800000">
            <a:off x="3047225" y="2114250"/>
            <a:ext cx="2537100" cy="457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/>
          <p:cNvCxnSpPr>
            <a:stCxn id="258" idx="3"/>
            <a:endCxn id="255" idx="1"/>
          </p:cNvCxnSpPr>
          <p:nvPr/>
        </p:nvCxnSpPr>
        <p:spPr>
          <a:xfrm>
            <a:off x="3047225" y="2571750"/>
            <a:ext cx="2537100" cy="678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>
            <a:stCxn id="258" idx="3"/>
            <a:endCxn id="257" idx="1"/>
          </p:cNvCxnSpPr>
          <p:nvPr/>
        </p:nvCxnSpPr>
        <p:spPr>
          <a:xfrm>
            <a:off x="3047225" y="2571750"/>
            <a:ext cx="2537100" cy="1813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5584400" y="47095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5584400" y="274140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5584400" y="1606175"/>
            <a:ext cx="2434500" cy="1016400"/>
          </a:xfrm>
          <a:prstGeom prst="rect">
            <a:avLst/>
          </a:prstGeom>
          <a:solidFill>
            <a:srgbClr val="76A5A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5584400" y="3876625"/>
            <a:ext cx="2537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Prototipagem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210600" y="614850"/>
            <a:ext cx="2836500" cy="39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Escolham o público alvo a qual está direcionado o problema.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Desenhe a pessoa e a de um nome.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que ela pensa?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que ela vê?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que ela sente?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que ela faz?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(5 minutos)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Apresentem a solução.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2" name="Google Shape;272;p31"/>
          <p:cNvCxnSpPr>
            <a:stCxn id="271" idx="3"/>
            <a:endCxn id="267" idx="1"/>
          </p:cNvCxnSpPr>
          <p:nvPr/>
        </p:nvCxnSpPr>
        <p:spPr>
          <a:xfrm flipH="1" rot="10800000">
            <a:off x="3047100" y="979050"/>
            <a:ext cx="2537400" cy="1592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1"/>
          <p:cNvCxnSpPr>
            <a:stCxn id="271" idx="3"/>
            <a:endCxn id="269" idx="1"/>
          </p:cNvCxnSpPr>
          <p:nvPr/>
        </p:nvCxnSpPr>
        <p:spPr>
          <a:xfrm flipH="1" rot="10800000">
            <a:off x="3047100" y="2114250"/>
            <a:ext cx="2537400" cy="457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1"/>
          <p:cNvCxnSpPr>
            <a:stCxn id="271" idx="3"/>
            <a:endCxn id="268" idx="1"/>
          </p:cNvCxnSpPr>
          <p:nvPr/>
        </p:nvCxnSpPr>
        <p:spPr>
          <a:xfrm>
            <a:off x="3047100" y="2571750"/>
            <a:ext cx="2537400" cy="678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1"/>
          <p:cNvCxnSpPr>
            <a:stCxn id="271" idx="3"/>
            <a:endCxn id="270" idx="1"/>
          </p:cNvCxnSpPr>
          <p:nvPr/>
        </p:nvCxnSpPr>
        <p:spPr>
          <a:xfrm>
            <a:off x="3047100" y="2571750"/>
            <a:ext cx="2537400" cy="1813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159175" y="1669125"/>
            <a:ext cx="3036300" cy="17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800"/>
              <a:t>Movimento Maker</a:t>
            </a:r>
            <a:endParaRPr sz="2800"/>
          </a:p>
        </p:txBody>
      </p:sp>
      <p:sp>
        <p:nvSpPr>
          <p:cNvPr id="142" name="Google Shape;142;p14"/>
          <p:cNvSpPr txBox="1"/>
          <p:nvPr>
            <p:ph idx="2" type="body"/>
          </p:nvPr>
        </p:nvSpPr>
        <p:spPr>
          <a:xfrm>
            <a:off x="4572000" y="245025"/>
            <a:ext cx="3753000" cy="45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879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Movimento Maker é uma extensão da cultura Faça-Você-Mesmo ou, em inglês, Do-It-Yourself. Esta cultura moderna tem em sua base a ideia de que pessoas comuns podem construir, consertar, modificar e fabricar os mais diversos tipos de objetos e projetos com suas próprias mãos.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5584400" y="47095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5584400" y="2741400"/>
            <a:ext cx="2434500" cy="1016400"/>
          </a:xfrm>
          <a:prstGeom prst="rect">
            <a:avLst/>
          </a:prstGeom>
          <a:solidFill>
            <a:srgbClr val="76A5A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5584400" y="1606175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5584400" y="3876625"/>
            <a:ext cx="25371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Prototipagem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433800" y="979050"/>
            <a:ext cx="2613300" cy="31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Encontrem a solução na forma de uma peça. (5 minutos)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Façam o esboço da peça em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um papel. (5 minutos)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Compartilhem a solução.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32"/>
          <p:cNvCxnSpPr>
            <a:stCxn id="284" idx="3"/>
            <a:endCxn id="280" idx="1"/>
          </p:cNvCxnSpPr>
          <p:nvPr/>
        </p:nvCxnSpPr>
        <p:spPr>
          <a:xfrm flipH="1" rot="10800000">
            <a:off x="3047100" y="979050"/>
            <a:ext cx="2537400" cy="1592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2"/>
          <p:cNvCxnSpPr>
            <a:stCxn id="284" idx="3"/>
            <a:endCxn id="282" idx="1"/>
          </p:cNvCxnSpPr>
          <p:nvPr/>
        </p:nvCxnSpPr>
        <p:spPr>
          <a:xfrm flipH="1" rot="10800000">
            <a:off x="3047100" y="2114250"/>
            <a:ext cx="2537400" cy="457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2"/>
          <p:cNvCxnSpPr>
            <a:stCxn id="284" idx="3"/>
            <a:endCxn id="281" idx="1"/>
          </p:cNvCxnSpPr>
          <p:nvPr/>
        </p:nvCxnSpPr>
        <p:spPr>
          <a:xfrm>
            <a:off x="3047100" y="2571750"/>
            <a:ext cx="2537400" cy="678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2"/>
          <p:cNvCxnSpPr>
            <a:stCxn id="284" idx="3"/>
            <a:endCxn id="283" idx="1"/>
          </p:cNvCxnSpPr>
          <p:nvPr/>
        </p:nvCxnSpPr>
        <p:spPr>
          <a:xfrm>
            <a:off x="3047100" y="2571750"/>
            <a:ext cx="2537400" cy="1813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5584400" y="47095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5584400" y="2741400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5584400" y="1606175"/>
            <a:ext cx="2434500" cy="10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Público Alvo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5584400" y="3876625"/>
            <a:ext cx="2537100" cy="1016400"/>
          </a:xfrm>
          <a:prstGeom prst="rect">
            <a:avLst/>
          </a:prstGeom>
          <a:solidFill>
            <a:srgbClr val="76A5A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Prototipagem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371825" y="1288950"/>
            <a:ext cx="2675400" cy="25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Buscar peça no repositório.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Fabricar.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Apresentar um esboço.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8" name="Google Shape;298;p33"/>
          <p:cNvCxnSpPr>
            <a:stCxn id="297" idx="3"/>
            <a:endCxn id="293" idx="1"/>
          </p:cNvCxnSpPr>
          <p:nvPr/>
        </p:nvCxnSpPr>
        <p:spPr>
          <a:xfrm flipH="1" rot="10800000">
            <a:off x="3047225" y="979050"/>
            <a:ext cx="2537100" cy="1592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3"/>
          <p:cNvCxnSpPr>
            <a:stCxn id="297" idx="3"/>
            <a:endCxn id="295" idx="1"/>
          </p:cNvCxnSpPr>
          <p:nvPr/>
        </p:nvCxnSpPr>
        <p:spPr>
          <a:xfrm flipH="1" rot="10800000">
            <a:off x="3047225" y="2114250"/>
            <a:ext cx="2537100" cy="457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3"/>
          <p:cNvCxnSpPr>
            <a:stCxn id="297" idx="3"/>
            <a:endCxn id="294" idx="1"/>
          </p:cNvCxnSpPr>
          <p:nvPr/>
        </p:nvCxnSpPr>
        <p:spPr>
          <a:xfrm>
            <a:off x="3047225" y="2571750"/>
            <a:ext cx="2537100" cy="678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3"/>
          <p:cNvCxnSpPr>
            <a:stCxn id="297" idx="3"/>
            <a:endCxn id="296" idx="1"/>
          </p:cNvCxnSpPr>
          <p:nvPr/>
        </p:nvCxnSpPr>
        <p:spPr>
          <a:xfrm>
            <a:off x="3047225" y="2571750"/>
            <a:ext cx="2537100" cy="1813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377675" y="1983025"/>
            <a:ext cx="55962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Curta nossa página no Facebook e nos sigam no Instagram: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InovaLab campus Restinga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Email: inovalab@restinga.ifrs.edu.br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4"/>
          <p:cNvSpPr txBox="1"/>
          <p:nvPr>
            <p:ph type="title"/>
          </p:nvPr>
        </p:nvSpPr>
        <p:spPr>
          <a:xfrm>
            <a:off x="830075" y="231200"/>
            <a:ext cx="46914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Obrigado pela atenção</a:t>
            </a:r>
            <a:endParaRPr sz="4800"/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7495" y="4113590"/>
            <a:ext cx="1887480" cy="87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Fabricação</a:t>
            </a:r>
            <a:r>
              <a:rPr lang="pt-BR"/>
              <a:t> Aditiva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9122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impressão 3D?</a:t>
            </a:r>
            <a:endParaRPr/>
          </a:p>
        </p:txBody>
      </p:sp>
      <p:sp>
        <p:nvSpPr>
          <p:cNvPr id="153" name="Google Shape;153;p16"/>
          <p:cNvSpPr txBox="1"/>
          <p:nvPr>
            <p:ph idx="2" type="body"/>
          </p:nvPr>
        </p:nvSpPr>
        <p:spPr>
          <a:xfrm>
            <a:off x="4572000" y="1658325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impressão 3D, também conhecida como fabricação aditiva, é o processo pelo qual objetos físicos são criados pela deposição de materiais em camadas, com base em um modelo digital.</a:t>
            </a:r>
            <a:endParaRPr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1297500" y="3846275"/>
            <a:ext cx="25824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 u="sng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https://www.youtube.com/watch?v=T2qjZ5VzwI8</a:t>
            </a:r>
            <a:endParaRPr sz="12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 u="sng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https://www.youtube.com/watch?v=HZYwftilgVo</a:t>
            </a:r>
            <a:endParaRPr sz="12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E se todo hospital pudesse criar órgãos postiços para transplantar em pacientes, sem risco de rejeição? Uma equipe da Universidade de Tel-Aviv conseguiu imprimir um coração em 3D, com vasos sanguíneos, feito a partir do tecido de um paciente. (VERSÃO LEGENDADA)" id="155" name="Google Shape;155;p16" title="Coração impress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1823325"/>
            <a:ext cx="2582500" cy="19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2262150" y="415075"/>
            <a:ext cx="4619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Primeira Impressora 3D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1228200" y="4322325"/>
            <a:ext cx="6687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Chuck Hull (à esquerda) junto a um dos protótipos do que viria a ser a impressora 3D ( Foto:UT-Austin/Reprodução)</a:t>
            </a:r>
            <a:endParaRPr sz="12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Chuck Hull (à esquerda) junto a um dos protótipos do que viria a ser a impressora 3D ( Foto:UT-Austin/Reprodução)"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906" y="1117176"/>
            <a:ext cx="4424193" cy="290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052550" y="422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das impressoras 3D</a:t>
            </a:r>
            <a:endParaRPr/>
          </a:p>
        </p:txBody>
      </p:sp>
      <p:sp>
        <p:nvSpPr>
          <p:cNvPr id="168" name="Google Shape;168;p18"/>
          <p:cNvSpPr txBox="1"/>
          <p:nvPr>
            <p:ph idx="4294967295" type="subTitle"/>
          </p:nvPr>
        </p:nvSpPr>
        <p:spPr>
          <a:xfrm>
            <a:off x="927625" y="429375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Motores de passo e fins de curso</a:t>
            </a:r>
            <a:endParaRPr/>
          </a:p>
        </p:txBody>
      </p:sp>
      <p:sp>
        <p:nvSpPr>
          <p:cNvPr id="169" name="Google Shape;169;p18"/>
          <p:cNvSpPr txBox="1"/>
          <p:nvPr>
            <p:ph idx="4294967295" type="subTitle"/>
          </p:nvPr>
        </p:nvSpPr>
        <p:spPr>
          <a:xfrm>
            <a:off x="927625" y="255247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Mesa aquecida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8"/>
          <p:cNvSpPr txBox="1"/>
          <p:nvPr>
            <p:ph idx="4294967295" type="subTitle"/>
          </p:nvPr>
        </p:nvSpPr>
        <p:spPr>
          <a:xfrm>
            <a:off x="5357700" y="3507500"/>
            <a:ext cx="30363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Controle computadorizado</a:t>
            </a:r>
            <a:endParaRPr sz="2400"/>
          </a:p>
        </p:txBody>
      </p:sp>
      <p:sp>
        <p:nvSpPr>
          <p:cNvPr id="171" name="Google Shape;171;p18"/>
          <p:cNvSpPr txBox="1"/>
          <p:nvPr>
            <p:ph idx="4294967295" type="subTitle"/>
          </p:nvPr>
        </p:nvSpPr>
        <p:spPr>
          <a:xfrm>
            <a:off x="5514075" y="251347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Bico de extrusão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438" y="1027775"/>
            <a:ext cx="2058650" cy="154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00" y="1132325"/>
            <a:ext cx="1334875" cy="1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550" y="1132325"/>
            <a:ext cx="1779830" cy="133487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7572725" y="1336550"/>
            <a:ext cx="570000" cy="50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6450" y="3093010"/>
            <a:ext cx="1242425" cy="11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600" y="3092988"/>
            <a:ext cx="1166325" cy="1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747650" y="456750"/>
            <a:ext cx="5648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800"/>
              <a:t>Tipos de Polímeros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3" name="Google Shape;183;p19"/>
          <p:cNvGraphicFramePr/>
          <p:nvPr/>
        </p:nvGraphicFramePr>
        <p:xfrm>
          <a:off x="1126025" y="104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{B77321DB-7A59-437D-BB0C-D4700536D2B7}</a:tableStyleId>
              </a:tblPr>
              <a:tblGrid>
                <a:gridCol w="3346950"/>
                <a:gridCol w="3544975"/>
              </a:tblGrid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Acrilonitrila-butadieno-estireno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Ácido poliláctico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37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Composto a base de petróleo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Composto a base de amido vegetal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37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Biodegradável e </a:t>
                      </a: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biocompostável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77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Características: durável e forte; ligeiramente flexível; resistente ao calor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Características: </a:t>
                      </a: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resistente</a:t>
                      </a: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e forte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Temperatura de extrusão: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210 - 250°C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Temperatura de extrusão: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160 - 220°C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37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Preço médio: R$ 120,00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Preço médio: R$ 150,00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77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Pós processamento: fácil de lixar, fácil de colar, facilmente solúvel em acetona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Pós processamento: pastoso para lixar difícil colagem,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0"/>
          <p:cNvGraphicFramePr/>
          <p:nvPr/>
        </p:nvGraphicFramePr>
        <p:xfrm>
          <a:off x="1297488" y="92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{B77321DB-7A59-437D-BB0C-D4700536D2B7}</a:tableStyleId>
              </a:tblPr>
              <a:tblGrid>
                <a:gridCol w="3441550"/>
                <a:gridCol w="3597350"/>
              </a:tblGrid>
              <a:tr h="184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Prós: muito resistente e durável, mais flexível - mais fácil de trabalhar, adequado para peças de máquinas, o aumento da expectativa de vida, ponto de fusão mais elevado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Prós: pode ser impresso em uma superfície fria, tem aparência mais brilhante e suave, maiores velocidades de impressão, mais rígido, mais detalhe, cores translúcidas, nem sempre necessita de mesa aquecida, cheiro adocicado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852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Contras: mais difícil de imprimir, necessário mes aquecida, propenso a rachaduras se arrefecer muito rapidamente, não é adequado para uso com alimentos, cheiro muito forte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Contras: pode deformar devido ao calor, menos resistente, mais frágil, não é adequado para uso com alimentos, ponto de fusão baixo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145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Prós e contras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1"/>
          <p:cNvGraphicFramePr/>
          <p:nvPr/>
        </p:nvGraphicFramePr>
        <p:xfrm>
          <a:off x="1171500" y="105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{B77321DB-7A59-437D-BB0C-D4700536D2B7}</a:tableStyleId>
              </a:tblPr>
              <a:tblGrid>
                <a:gridCol w="3203275"/>
                <a:gridCol w="3597725"/>
              </a:tblGrid>
              <a:tr h="15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ABS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Quando usá-lo: se o objeto vai ser utilizado muitas vezes (como peças de ferramentas), se o objeto precisa lidar com temperaturas superiores a 60°C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</a:t>
                      </a:r>
                      <a:endParaRPr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Quando usá-lo: se você é um entusiasta de impressão 3D e gosta de imprimir tanto quanto for possível, pode ser usado em áreas ao ar livre, perfeito para presentes e protótipos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  <a:tr h="12904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Quando </a:t>
                      </a:r>
                      <a:r>
                        <a:rPr i="1"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não </a:t>
                      </a:r>
                      <a:r>
                        <a:rPr lang="pt-BR">
                          <a:solidFill>
                            <a:srgbClr val="FFFFFF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usá-lo: se você não tem uma mesa aquecida, se você deseja imprimir objetos grandes em um lugar onde possa haver vento ou mudanças na temperatura(rachaduras e divisão), se o local que usa não tem uma boa ventilação(cheiro poderá lhe incomodar</a:t>
                      </a:r>
                      <a:endParaRPr>
                        <a:solidFill>
                          <a:srgbClr val="FFFFFF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Quando </a:t>
                      </a:r>
                      <a:r>
                        <a:rPr i="1" lang="pt-BR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não </a:t>
                      </a:r>
                      <a:r>
                        <a:rPr lang="pt-BR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usá-lo: se você quiser fazer objetos que possam ser usados frequente (Ex: muito frágil para cabos de ferramentas), se o objeto será usado em temperaturas superiores a 60°C (a peça poderá ficar flácida)</a:t>
                      </a:r>
                      <a:endParaRPr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5" name="Google Shape;195;p21"/>
          <p:cNvSpPr txBox="1"/>
          <p:nvPr>
            <p:ph type="title"/>
          </p:nvPr>
        </p:nvSpPr>
        <p:spPr>
          <a:xfrm>
            <a:off x="1052550" y="309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Quando utilizar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